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BBF701-7E17-4CCE-AD00-3DDA10F718CF}">
  <a:tblStyle styleId="{3CBBF701-7E17-4CCE-AD00-3DDA10F718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79d6b443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79d6b443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79d6b443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79d6b443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79d6b443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79d6b443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79d6b443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79d6b443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8926d7c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8926d7c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79d6b443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79d6b443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79d6b443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79d6b443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79d6b443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79d6b443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79d6b443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b79d6b443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79d6b4431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b79d6b4431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79d6b44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79d6b44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79d6b4431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79d6b4431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79d6b4431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b79d6b4431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8926d7c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8926d7c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b79d6b4431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b79d6b4431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79d6b4431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79d6b443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b79d6b4431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b79d6b4431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79d6b4431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79d6b4431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b79d6b4431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b79d6b4431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b79d6b4431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b79d6b4431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79d6b4431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79d6b4431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79d6b443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79d6b443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b79d6b4431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b79d6b4431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79d6b443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79d6b443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79d6b443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79d6b443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79d6b443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79d6b443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926d7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926d7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79d6b443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79d6b443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79d6b443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79d6b443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11" Type="http://schemas.openxmlformats.org/officeDocument/2006/relationships/image" Target="../media/image14.jpg"/><Relationship Id="rId10" Type="http://schemas.openxmlformats.org/officeDocument/2006/relationships/image" Target="../media/image11.jpg"/><Relationship Id="rId9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26.jpg"/><Relationship Id="rId7" Type="http://schemas.openxmlformats.org/officeDocument/2006/relationships/image" Target="../media/image15.jpg"/><Relationship Id="rId8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Relationship Id="rId11" Type="http://schemas.openxmlformats.org/officeDocument/2006/relationships/image" Target="../media/image37.jpg"/><Relationship Id="rId10" Type="http://schemas.openxmlformats.org/officeDocument/2006/relationships/image" Target="../media/image38.jpg"/><Relationship Id="rId9" Type="http://schemas.openxmlformats.org/officeDocument/2006/relationships/image" Target="../media/image36.jpg"/><Relationship Id="rId5" Type="http://schemas.openxmlformats.org/officeDocument/2006/relationships/image" Target="../media/image29.jpg"/><Relationship Id="rId6" Type="http://schemas.openxmlformats.org/officeDocument/2006/relationships/image" Target="../media/image35.jpg"/><Relationship Id="rId7" Type="http://schemas.openxmlformats.org/officeDocument/2006/relationships/image" Target="../media/image33.jpg"/><Relationship Id="rId8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Relationship Id="rId4" Type="http://schemas.openxmlformats.org/officeDocument/2006/relationships/image" Target="../media/image45.jpg"/><Relationship Id="rId11" Type="http://schemas.openxmlformats.org/officeDocument/2006/relationships/image" Target="../media/image47.jpg"/><Relationship Id="rId10" Type="http://schemas.openxmlformats.org/officeDocument/2006/relationships/image" Target="../media/image40.jpg"/><Relationship Id="rId9" Type="http://schemas.openxmlformats.org/officeDocument/2006/relationships/image" Target="../media/image39.jpg"/><Relationship Id="rId5" Type="http://schemas.openxmlformats.org/officeDocument/2006/relationships/image" Target="../media/image43.jpg"/><Relationship Id="rId6" Type="http://schemas.openxmlformats.org/officeDocument/2006/relationships/image" Target="../media/image42.jpg"/><Relationship Id="rId7" Type="http://schemas.openxmlformats.org/officeDocument/2006/relationships/image" Target="../media/image48.jpg"/><Relationship Id="rId8" Type="http://schemas.openxmlformats.org/officeDocument/2006/relationships/image" Target="../media/image4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22.jpg"/><Relationship Id="rId9" Type="http://schemas.openxmlformats.org/officeDocument/2006/relationships/image" Target="../media/image23.jpg"/><Relationship Id="rId5" Type="http://schemas.openxmlformats.org/officeDocument/2006/relationships/image" Target="../media/image30.jpg"/><Relationship Id="rId6" Type="http://schemas.openxmlformats.org/officeDocument/2006/relationships/image" Target="../media/image19.jpg"/><Relationship Id="rId7" Type="http://schemas.openxmlformats.org/officeDocument/2006/relationships/image" Target="../media/image25.jpg"/><Relationship Id="rId8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Payjoins &amp; Coinjoins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 Torturing Signing Devices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payjoin send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8385" l="23895" r="28455" t="6304"/>
          <a:stretch/>
        </p:blipFill>
        <p:spPr>
          <a:xfrm>
            <a:off x="3297300" y="1576950"/>
            <a:ext cx="2549386" cy="25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payjoin send</a:t>
            </a:r>
            <a:endParaRPr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7184" l="22829" r="29381" t="6153"/>
          <a:stretch/>
        </p:blipFill>
        <p:spPr>
          <a:xfrm>
            <a:off x="3313525" y="1576950"/>
            <a:ext cx="2516952" cy="25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Zoe has to sign the tx, too!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2" y="2906375"/>
            <a:ext cx="81372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25" y="978075"/>
            <a:ext cx="8098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4"/>
          <p:cNvCxnSpPr/>
          <p:nvPr/>
        </p:nvCxnSpPr>
        <p:spPr>
          <a:xfrm flipH="1" rot="10800000">
            <a:off x="2880250" y="2588425"/>
            <a:ext cx="2635800" cy="1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75" y="2192738"/>
            <a:ext cx="8137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4"/>
          <p:cNvCxnSpPr>
            <a:endCxn id="220" idx="1"/>
          </p:cNvCxnSpPr>
          <p:nvPr/>
        </p:nvCxnSpPr>
        <p:spPr>
          <a:xfrm flipH="1" rot="10800000">
            <a:off x="5516325" y="1382988"/>
            <a:ext cx="1583700" cy="1194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4"/>
          <p:cNvCxnSpPr>
            <a:endCxn id="222" idx="1"/>
          </p:cNvCxnSpPr>
          <p:nvPr/>
        </p:nvCxnSpPr>
        <p:spPr>
          <a:xfrm>
            <a:off x="5516175" y="2589550"/>
            <a:ext cx="1581900" cy="8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4"/>
          <p:cNvSpPr/>
          <p:nvPr/>
        </p:nvSpPr>
        <p:spPr>
          <a:xfrm>
            <a:off x="7098125" y="3698975"/>
            <a:ext cx="813600" cy="32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</a:t>
            </a:r>
            <a:endParaRPr/>
          </a:p>
        </p:txBody>
      </p:sp>
      <p:cxnSp>
        <p:nvCxnSpPr>
          <p:cNvPr id="226" name="Google Shape;226;p24"/>
          <p:cNvCxnSpPr>
            <a:endCxn id="225" idx="1"/>
          </p:cNvCxnSpPr>
          <p:nvPr/>
        </p:nvCxnSpPr>
        <p:spPr>
          <a:xfrm>
            <a:off x="5533325" y="2581175"/>
            <a:ext cx="1564800" cy="127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025" y="2752400"/>
            <a:ext cx="381950" cy="2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777225" y="37162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23,983,498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7098125" y="17879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7098125" y="30025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3,978,710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7098125" y="40199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4,788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12" y="1382988"/>
            <a:ext cx="8098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777213" y="2192813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34" name="Google Shape;234;p24"/>
          <p:cNvCxnSpPr>
            <a:endCxn id="232" idx="3"/>
          </p:cNvCxnSpPr>
          <p:nvPr/>
        </p:nvCxnSpPr>
        <p:spPr>
          <a:xfrm rot="10800000">
            <a:off x="1588938" y="1787900"/>
            <a:ext cx="1304100" cy="819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4"/>
          <p:cNvCxnSpPr>
            <a:endCxn id="219" idx="3"/>
          </p:cNvCxnSpPr>
          <p:nvPr/>
        </p:nvCxnSpPr>
        <p:spPr>
          <a:xfrm flipH="1">
            <a:off x="1590887" y="2611088"/>
            <a:ext cx="1310700" cy="700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Payjoin: Zoe’s</a:t>
            </a:r>
            <a:r>
              <a:rPr lang="en"/>
              <a:t> Perspective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725" y="1754069"/>
            <a:ext cx="1930527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725" y="2701006"/>
            <a:ext cx="1930527" cy="89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2" y="2708076"/>
            <a:ext cx="1930527" cy="87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12" y="3842500"/>
            <a:ext cx="1930527" cy="9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88" y="1762073"/>
            <a:ext cx="1930552" cy="8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 rotWithShape="1">
          <a:blip r:embed="rId8">
            <a:alphaModFix/>
          </a:blip>
          <a:srcRect b="0" l="0" r="16638" t="0"/>
          <a:stretch/>
        </p:blipFill>
        <p:spPr>
          <a:xfrm>
            <a:off x="4454176" y="1762075"/>
            <a:ext cx="1930552" cy="14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4163" y="3396136"/>
            <a:ext cx="2143826" cy="113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6650" y="1975450"/>
            <a:ext cx="2125900" cy="12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47688" y="3358420"/>
            <a:ext cx="2143824" cy="1175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5"/>
          <p:cNvGrpSpPr/>
          <p:nvPr/>
        </p:nvGrpSpPr>
        <p:grpSpPr>
          <a:xfrm>
            <a:off x="1425350" y="1150550"/>
            <a:ext cx="4903850" cy="3274850"/>
            <a:chOff x="1425350" y="1150550"/>
            <a:chExt cx="4903850" cy="3274850"/>
          </a:xfrm>
        </p:grpSpPr>
        <p:sp>
          <p:nvSpPr>
            <p:cNvPr id="251" name="Google Shape;251;p25"/>
            <p:cNvSpPr txBox="1"/>
            <p:nvPr/>
          </p:nvSpPr>
          <p:spPr>
            <a:xfrm>
              <a:off x="1425350" y="1150550"/>
              <a:ext cx="3881400" cy="470700"/>
            </a:xfrm>
            <a:prstGeom prst="rect">
              <a:avLst/>
            </a:prstGeom>
            <a:solidFill>
              <a:schemeClr val="dk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Is Zoe funding Malcolm’s change?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640650" y="2040975"/>
              <a:ext cx="903000" cy="286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4656100" y="3466900"/>
              <a:ext cx="1673100" cy="958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5"/>
            <p:cNvCxnSpPr>
              <a:stCxn id="251" idx="2"/>
              <a:endCxn id="252" idx="0"/>
            </p:cNvCxnSpPr>
            <p:nvPr/>
          </p:nvCxnSpPr>
          <p:spPr>
            <a:xfrm flipH="1">
              <a:off x="3092150" y="1621250"/>
              <a:ext cx="273900" cy="419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5" name="Google Shape;255;p25"/>
            <p:cNvCxnSpPr>
              <a:stCxn id="251" idx="2"/>
              <a:endCxn id="253" idx="0"/>
            </p:cNvCxnSpPr>
            <p:nvPr/>
          </p:nvCxnSpPr>
          <p:spPr>
            <a:xfrm>
              <a:off x="3366050" y="1621250"/>
              <a:ext cx="2126700" cy="1845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6" name="Google Shape;256;p25"/>
          <p:cNvGrpSpPr/>
          <p:nvPr/>
        </p:nvGrpSpPr>
        <p:grpSpPr>
          <a:xfrm>
            <a:off x="2638950" y="1154550"/>
            <a:ext cx="5992325" cy="3270850"/>
            <a:chOff x="2638950" y="1154550"/>
            <a:chExt cx="5992325" cy="3270850"/>
          </a:xfrm>
        </p:grpSpPr>
        <p:sp>
          <p:nvSpPr>
            <p:cNvPr id="257" name="Google Shape;257;p25"/>
            <p:cNvSpPr txBox="1"/>
            <p:nvPr/>
          </p:nvSpPr>
          <p:spPr>
            <a:xfrm>
              <a:off x="4822975" y="1154550"/>
              <a:ext cx="3421800" cy="470700"/>
            </a:xfrm>
            <a:prstGeom prst="rect">
              <a:avLst/>
            </a:prstGeom>
            <a:solidFill>
              <a:schemeClr val="dk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Is Zoe OVERpaying herself?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2638950" y="3003950"/>
              <a:ext cx="903000" cy="286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6916475" y="3466900"/>
              <a:ext cx="1714800" cy="958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" name="Google Shape;260;p25"/>
            <p:cNvCxnSpPr>
              <a:stCxn id="257" idx="2"/>
              <a:endCxn id="258" idx="3"/>
            </p:cNvCxnSpPr>
            <p:nvPr/>
          </p:nvCxnSpPr>
          <p:spPr>
            <a:xfrm flipH="1">
              <a:off x="3541975" y="1625250"/>
              <a:ext cx="2991900" cy="1522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1" name="Google Shape;261;p25"/>
            <p:cNvCxnSpPr>
              <a:stCxn id="257" idx="2"/>
              <a:endCxn id="259" idx="0"/>
            </p:cNvCxnSpPr>
            <p:nvPr/>
          </p:nvCxnSpPr>
          <p:spPr>
            <a:xfrm>
              <a:off x="6533875" y="1625250"/>
              <a:ext cx="1239900" cy="1841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2" name="Google Shape;262;p25"/>
          <p:cNvGrpSpPr/>
          <p:nvPr/>
        </p:nvGrpSpPr>
        <p:grpSpPr>
          <a:xfrm>
            <a:off x="900000" y="2132000"/>
            <a:ext cx="7436200" cy="2293400"/>
            <a:chOff x="900000" y="2132000"/>
            <a:chExt cx="7436200" cy="2293400"/>
          </a:xfrm>
        </p:grpSpPr>
        <p:sp>
          <p:nvSpPr>
            <p:cNvPr id="263" name="Google Shape;263;p25"/>
            <p:cNvSpPr txBox="1"/>
            <p:nvPr/>
          </p:nvSpPr>
          <p:spPr>
            <a:xfrm>
              <a:off x="2342075" y="3729475"/>
              <a:ext cx="2309700" cy="470700"/>
            </a:xfrm>
            <a:prstGeom prst="rect">
              <a:avLst/>
            </a:prstGeom>
            <a:solidFill>
              <a:schemeClr val="dk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Is Zoe paying fees?</a:t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264" name="Google Shape;264;p25"/>
            <p:cNvCxnSpPr>
              <a:stCxn id="263" idx="1"/>
              <a:endCxn id="265" idx="3"/>
            </p:cNvCxnSpPr>
            <p:nvPr/>
          </p:nvCxnSpPr>
          <p:spPr>
            <a:xfrm flipH="1">
              <a:off x="1802975" y="3964825"/>
              <a:ext cx="539100" cy="3171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5" name="Google Shape;265;p25"/>
            <p:cNvSpPr/>
            <p:nvPr/>
          </p:nvSpPr>
          <p:spPr>
            <a:xfrm>
              <a:off x="900000" y="4138600"/>
              <a:ext cx="903000" cy="286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6931900" y="2132000"/>
              <a:ext cx="1404300" cy="439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" name="Google Shape;267;p25"/>
            <p:cNvCxnSpPr>
              <a:stCxn id="263" idx="3"/>
              <a:endCxn id="266" idx="1"/>
            </p:cNvCxnSpPr>
            <p:nvPr/>
          </p:nvCxnSpPr>
          <p:spPr>
            <a:xfrm flipH="1" rot="10800000">
              <a:off x="4651775" y="2352025"/>
              <a:ext cx="2280000" cy="1612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naive SeedSigner…? Still </a:t>
            </a:r>
            <a:r>
              <a:rPr lang="en"/>
              <a:t>😢</a:t>
            </a:r>
            <a:endParaRPr/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400" y="1730525"/>
            <a:ext cx="2716046" cy="26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553" y="1730525"/>
            <a:ext cx="2716046" cy="26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does Zoe care about?</a:t>
            </a:r>
            <a:endParaRPr/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2" y="2906375"/>
            <a:ext cx="81372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25" y="978075"/>
            <a:ext cx="80982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75" y="2192738"/>
            <a:ext cx="8137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/>
          <p:nvPr/>
        </p:nvSpPr>
        <p:spPr>
          <a:xfrm>
            <a:off x="7098125" y="3698975"/>
            <a:ext cx="813600" cy="32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</a:t>
            </a:r>
            <a:endParaRPr/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025" y="2752400"/>
            <a:ext cx="381950" cy="2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777225" y="37162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23,983,498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12" y="1382988"/>
            <a:ext cx="8098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 txBox="1"/>
          <p:nvPr/>
        </p:nvSpPr>
        <p:spPr>
          <a:xfrm>
            <a:off x="777213" y="2192813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8" name="Google Shape;288;p27"/>
          <p:cNvGrpSpPr/>
          <p:nvPr/>
        </p:nvGrpSpPr>
        <p:grpSpPr>
          <a:xfrm>
            <a:off x="1590887" y="1787900"/>
            <a:ext cx="6320838" cy="2407575"/>
            <a:chOff x="1590887" y="1787900"/>
            <a:chExt cx="6320838" cy="2407575"/>
          </a:xfrm>
        </p:grpSpPr>
        <p:sp>
          <p:nvSpPr>
            <p:cNvPr id="289" name="Google Shape;289;p27"/>
            <p:cNvSpPr txBox="1"/>
            <p:nvPr/>
          </p:nvSpPr>
          <p:spPr>
            <a:xfrm>
              <a:off x="7098125" y="3002575"/>
              <a:ext cx="813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3,978,710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0" name="Google Shape;290;p27"/>
            <p:cNvSpPr txBox="1"/>
            <p:nvPr/>
          </p:nvSpPr>
          <p:spPr>
            <a:xfrm>
              <a:off x="7098125" y="4019975"/>
              <a:ext cx="813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4,788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1" name="Google Shape;291;p27"/>
            <p:cNvCxnSpPr/>
            <p:nvPr/>
          </p:nvCxnSpPr>
          <p:spPr>
            <a:xfrm flipH="1" rot="10800000">
              <a:off x="2880250" y="2588425"/>
              <a:ext cx="2635800" cy="141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7"/>
            <p:cNvCxnSpPr>
              <a:endCxn id="282" idx="1"/>
            </p:cNvCxnSpPr>
            <p:nvPr/>
          </p:nvCxnSpPr>
          <p:spPr>
            <a:xfrm>
              <a:off x="5516175" y="2589550"/>
              <a:ext cx="1581900" cy="81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lt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7"/>
            <p:cNvCxnSpPr>
              <a:stCxn id="294" idx="6"/>
              <a:endCxn id="283" idx="1"/>
            </p:cNvCxnSpPr>
            <p:nvPr/>
          </p:nvCxnSpPr>
          <p:spPr>
            <a:xfrm>
              <a:off x="5519067" y="2597679"/>
              <a:ext cx="1579200" cy="1261800"/>
            </a:xfrm>
            <a:prstGeom prst="curvedConnector3">
              <a:avLst>
                <a:gd fmla="val 49996" name="adj1"/>
              </a:avLst>
            </a:prstGeom>
            <a:noFill/>
            <a:ln cap="flat" cmpd="sng" w="38100">
              <a:solidFill>
                <a:schemeClr val="lt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95" name="Google Shape;295;p27"/>
            <p:cNvSpPr txBox="1"/>
            <p:nvPr/>
          </p:nvSpPr>
          <p:spPr>
            <a:xfrm>
              <a:off x="6744300" y="1787900"/>
              <a:ext cx="11673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8,793,478</a:t>
              </a:r>
              <a:b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b="1" lang="en" sz="9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+20,000,000</a:t>
              </a:r>
              <a:endParaRPr b="1" sz="9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6" name="Google Shape;296;p27"/>
            <p:cNvCxnSpPr>
              <a:endCxn id="280" idx="3"/>
            </p:cNvCxnSpPr>
            <p:nvPr/>
          </p:nvCxnSpPr>
          <p:spPr>
            <a:xfrm flipH="1">
              <a:off x="1590887" y="2611088"/>
              <a:ext cx="1310700" cy="700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lt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7"/>
            <p:cNvCxnSpPr/>
            <p:nvPr/>
          </p:nvCxnSpPr>
          <p:spPr>
            <a:xfrm flipH="1" rot="10800000">
              <a:off x="1600725" y="1789488"/>
              <a:ext cx="3932700" cy="42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7"/>
            <p:cNvCxnSpPr/>
            <p:nvPr/>
          </p:nvCxnSpPr>
          <p:spPr>
            <a:xfrm>
              <a:off x="5533425" y="1789488"/>
              <a:ext cx="1686000" cy="855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9" name="Google Shape;299;p27"/>
          <p:cNvGrpSpPr/>
          <p:nvPr/>
        </p:nvGrpSpPr>
        <p:grpSpPr>
          <a:xfrm>
            <a:off x="4810196" y="2020536"/>
            <a:ext cx="2288209" cy="927207"/>
            <a:chOff x="4810175" y="2020463"/>
            <a:chExt cx="2361900" cy="927300"/>
          </a:xfrm>
        </p:grpSpPr>
        <p:cxnSp>
          <p:nvCxnSpPr>
            <p:cNvPr id="300" name="Google Shape;300;p27"/>
            <p:cNvCxnSpPr>
              <a:stCxn id="294" idx="6"/>
            </p:cNvCxnSpPr>
            <p:nvPr/>
          </p:nvCxnSpPr>
          <p:spPr>
            <a:xfrm flipH="1" rot="10800000">
              <a:off x="5541875" y="2020463"/>
              <a:ext cx="1630200" cy="5772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4" name="Google Shape;294;p27"/>
            <p:cNvSpPr/>
            <p:nvPr/>
          </p:nvSpPr>
          <p:spPr>
            <a:xfrm>
              <a:off x="4810175" y="2247563"/>
              <a:ext cx="731700" cy="7002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301" name="Google Shape;301;p27"/>
            <p:cNvSpPr txBox="1"/>
            <p:nvPr/>
          </p:nvSpPr>
          <p:spPr>
            <a:xfrm>
              <a:off x="4886375" y="2223213"/>
              <a:ext cx="778800" cy="6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/>
                <a:t>🤷‍♂️</a:t>
              </a:r>
              <a:endParaRPr sz="1800"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payjoin receive</a:t>
            </a:r>
            <a:endParaRPr/>
          </a:p>
        </p:txBody>
      </p:sp>
      <p:sp>
        <p:nvSpPr>
          <p:cNvPr id="307" name="Google Shape;30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28"/>
          <p:cNvPicPr preferRelativeResize="0"/>
          <p:nvPr/>
        </p:nvPicPr>
        <p:blipFill rotWithShape="1">
          <a:blip r:embed="rId3">
            <a:alphaModFix/>
          </a:blip>
          <a:srcRect b="7798" l="0" r="10674" t="7254"/>
          <a:stretch/>
        </p:blipFill>
        <p:spPr>
          <a:xfrm>
            <a:off x="3222138" y="1576950"/>
            <a:ext cx="2699712" cy="25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payjoin receive</a:t>
            </a:r>
            <a:endParaRPr/>
          </a:p>
        </p:txBody>
      </p:sp>
      <p:sp>
        <p:nvSpPr>
          <p:cNvPr id="314" name="Google Shape;31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29"/>
          <p:cNvPicPr preferRelativeResize="0"/>
          <p:nvPr/>
        </p:nvPicPr>
        <p:blipFill rotWithShape="1">
          <a:blip r:embed="rId3">
            <a:alphaModFix/>
          </a:blip>
          <a:srcRect b="7661" l="23047" r="28724" t="7678"/>
          <a:stretch/>
        </p:blipFill>
        <p:spPr>
          <a:xfrm>
            <a:off x="3271912" y="1576950"/>
            <a:ext cx="2600174" cy="25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payjoin receive</a:t>
            </a:r>
            <a:endParaRPr/>
          </a:p>
        </p:txBody>
      </p:sp>
      <p:sp>
        <p:nvSpPr>
          <p:cNvPr id="321" name="Google Shape;32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0"/>
          <p:cNvPicPr preferRelativeResize="0"/>
          <p:nvPr/>
        </p:nvPicPr>
        <p:blipFill rotWithShape="1">
          <a:blip r:embed="rId3">
            <a:alphaModFix/>
          </a:blip>
          <a:srcRect b="7219" l="22642" r="28430" t="7244"/>
          <a:stretch/>
        </p:blipFill>
        <p:spPr>
          <a:xfrm>
            <a:off x="3271913" y="1582250"/>
            <a:ext cx="2600174" cy="255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a coinjoin?</a:t>
            </a:r>
            <a:endParaRPr/>
          </a:p>
        </p:txBody>
      </p:sp>
      <p:pic>
        <p:nvPicPr>
          <p:cNvPr id="328" name="Google Shape;3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2" y="2213350"/>
            <a:ext cx="8137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31"/>
          <p:cNvCxnSpPr/>
          <p:nvPr/>
        </p:nvCxnSpPr>
        <p:spPr>
          <a:xfrm flipH="1" rot="10800000">
            <a:off x="2880250" y="2588425"/>
            <a:ext cx="2635800" cy="1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1"/>
          <p:cNvCxnSpPr/>
          <p:nvPr/>
        </p:nvCxnSpPr>
        <p:spPr>
          <a:xfrm>
            <a:off x="5520525" y="2585388"/>
            <a:ext cx="1583100" cy="479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1"/>
          <p:cNvCxnSpPr>
            <a:endCxn id="332" idx="1"/>
          </p:cNvCxnSpPr>
          <p:nvPr/>
        </p:nvCxnSpPr>
        <p:spPr>
          <a:xfrm>
            <a:off x="5529075" y="2594120"/>
            <a:ext cx="1569000" cy="1227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1"/>
          <p:cNvCxnSpPr>
            <a:endCxn id="334" idx="1"/>
          </p:cNvCxnSpPr>
          <p:nvPr/>
        </p:nvCxnSpPr>
        <p:spPr>
          <a:xfrm>
            <a:off x="5139725" y="2594075"/>
            <a:ext cx="1958400" cy="1951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1"/>
          <p:cNvSpPr txBox="1"/>
          <p:nvPr/>
        </p:nvSpPr>
        <p:spPr>
          <a:xfrm>
            <a:off x="777225" y="30304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22,048,847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36" name="Google Shape;336;p31"/>
          <p:cNvGrpSpPr/>
          <p:nvPr/>
        </p:nvGrpSpPr>
        <p:grpSpPr>
          <a:xfrm>
            <a:off x="7043800" y="3572870"/>
            <a:ext cx="813600" cy="670155"/>
            <a:chOff x="7043800" y="2506070"/>
            <a:chExt cx="813600" cy="670155"/>
          </a:xfrm>
        </p:grpSpPr>
        <p:pic>
          <p:nvPicPr>
            <p:cNvPr id="332" name="Google Shape;33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98075" y="2506070"/>
              <a:ext cx="498891" cy="49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0025" y="2827075"/>
              <a:ext cx="267941" cy="17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31"/>
            <p:cNvSpPr txBox="1"/>
            <p:nvPr/>
          </p:nvSpPr>
          <p:spPr>
            <a:xfrm>
              <a:off x="7043800" y="3000725"/>
              <a:ext cx="813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1,005,120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7098125" y="4384775"/>
            <a:ext cx="813600" cy="496500"/>
            <a:chOff x="7098125" y="3698975"/>
            <a:chExt cx="813600" cy="496500"/>
          </a:xfrm>
        </p:grpSpPr>
        <p:sp>
          <p:nvSpPr>
            <p:cNvPr id="334" name="Google Shape;334;p31"/>
            <p:cNvSpPr/>
            <p:nvPr/>
          </p:nvSpPr>
          <p:spPr>
            <a:xfrm>
              <a:off x="7098125" y="3698975"/>
              <a:ext cx="813600" cy="321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fee</a:t>
              </a:r>
              <a:endParaRPr/>
            </a:p>
          </p:txBody>
        </p:sp>
        <p:sp>
          <p:nvSpPr>
            <p:cNvPr id="340" name="Google Shape;340;p31"/>
            <p:cNvSpPr txBox="1"/>
            <p:nvPr/>
          </p:nvSpPr>
          <p:spPr>
            <a:xfrm>
              <a:off x="7098125" y="4019975"/>
              <a:ext cx="813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13,710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341" name="Google Shape;3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112" y="1001988"/>
            <a:ext cx="8098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1"/>
          <p:cNvSpPr txBox="1"/>
          <p:nvPr/>
        </p:nvSpPr>
        <p:spPr>
          <a:xfrm>
            <a:off x="777213" y="1811813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61,206,177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3" name="Google Shape;343;p31"/>
          <p:cNvCxnSpPr>
            <a:endCxn id="341" idx="3"/>
          </p:cNvCxnSpPr>
          <p:nvPr/>
        </p:nvCxnSpPr>
        <p:spPr>
          <a:xfrm rot="10800000">
            <a:off x="1588938" y="1406900"/>
            <a:ext cx="1261500" cy="1191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4" name="Google Shape;344;p31"/>
          <p:cNvGrpSpPr/>
          <p:nvPr/>
        </p:nvGrpSpPr>
        <p:grpSpPr>
          <a:xfrm>
            <a:off x="7006225" y="2502075"/>
            <a:ext cx="903625" cy="974975"/>
            <a:chOff x="7006225" y="978075"/>
            <a:chExt cx="903625" cy="974975"/>
          </a:xfrm>
        </p:grpSpPr>
        <p:pic>
          <p:nvPicPr>
            <p:cNvPr id="345" name="Google Shape;345;p31"/>
            <p:cNvPicPr preferRelativeResize="0"/>
            <p:nvPr/>
          </p:nvPicPr>
          <p:blipFill rotWithShape="1">
            <a:blip r:embed="rId5">
              <a:alphaModFix/>
            </a:blip>
            <a:srcRect b="0" l="0" r="-66500" t="-66500"/>
            <a:stretch/>
          </p:blipFill>
          <p:spPr>
            <a:xfrm>
              <a:off x="7100025" y="978075"/>
              <a:ext cx="809825" cy="80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31"/>
            <p:cNvSpPr txBox="1"/>
            <p:nvPr/>
          </p:nvSpPr>
          <p:spPr>
            <a:xfrm>
              <a:off x="7006225" y="1777550"/>
              <a:ext cx="813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11,200,856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347" name="Google Shape;347;p31"/>
            <p:cNvPicPr preferRelativeResize="0"/>
            <p:nvPr/>
          </p:nvPicPr>
          <p:blipFill rotWithShape="1">
            <a:blip r:embed="rId4">
              <a:alphaModFix/>
            </a:blip>
            <a:srcRect b="0" l="0" r="-42572" t="-42551"/>
            <a:stretch/>
          </p:blipFill>
          <p:spPr>
            <a:xfrm>
              <a:off x="7100025" y="1537725"/>
              <a:ext cx="381950" cy="250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" name="Google Shape;3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069" y="982744"/>
            <a:ext cx="400250" cy="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069" y="1250669"/>
            <a:ext cx="400250" cy="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119" y="1488156"/>
            <a:ext cx="402165" cy="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119" y="1722181"/>
            <a:ext cx="402165" cy="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119" y="1995106"/>
            <a:ext cx="402165" cy="40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31"/>
          <p:cNvCxnSpPr>
            <a:endCxn id="348" idx="1"/>
          </p:cNvCxnSpPr>
          <p:nvPr/>
        </p:nvCxnSpPr>
        <p:spPr>
          <a:xfrm flipH="1" rot="10800000">
            <a:off x="5529069" y="1182869"/>
            <a:ext cx="1569000" cy="139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1"/>
          <p:cNvCxnSpPr>
            <a:endCxn id="349" idx="1"/>
          </p:cNvCxnSpPr>
          <p:nvPr/>
        </p:nvCxnSpPr>
        <p:spPr>
          <a:xfrm flipH="1" rot="10800000">
            <a:off x="5520369" y="1450794"/>
            <a:ext cx="1577700" cy="1134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1"/>
          <p:cNvCxnSpPr>
            <a:endCxn id="350" idx="1"/>
          </p:cNvCxnSpPr>
          <p:nvPr/>
        </p:nvCxnSpPr>
        <p:spPr>
          <a:xfrm flipH="1" rot="10800000">
            <a:off x="5507719" y="1688282"/>
            <a:ext cx="1589400" cy="901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1"/>
          <p:cNvCxnSpPr>
            <a:endCxn id="351" idx="1"/>
          </p:cNvCxnSpPr>
          <p:nvPr/>
        </p:nvCxnSpPr>
        <p:spPr>
          <a:xfrm flipH="1" rot="10800000">
            <a:off x="5503219" y="1922307"/>
            <a:ext cx="1593900" cy="667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1"/>
          <p:cNvCxnSpPr>
            <a:endCxn id="352" idx="1"/>
          </p:cNvCxnSpPr>
          <p:nvPr/>
        </p:nvCxnSpPr>
        <p:spPr>
          <a:xfrm flipH="1" rot="10800000">
            <a:off x="5516119" y="2195232"/>
            <a:ext cx="1581000" cy="394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8" name="Google Shape;358;p31"/>
          <p:cNvGrpSpPr/>
          <p:nvPr/>
        </p:nvGrpSpPr>
        <p:grpSpPr>
          <a:xfrm>
            <a:off x="7398050" y="900900"/>
            <a:ext cx="1103175" cy="1574750"/>
            <a:chOff x="7702850" y="967875"/>
            <a:chExt cx="1103175" cy="1574750"/>
          </a:xfrm>
        </p:grpSpPr>
        <p:sp>
          <p:nvSpPr>
            <p:cNvPr id="359" name="Google Shape;359;p31"/>
            <p:cNvSpPr txBox="1"/>
            <p:nvPr/>
          </p:nvSpPr>
          <p:spPr>
            <a:xfrm>
              <a:off x="7911725" y="1592013"/>
              <a:ext cx="8943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25,000,000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each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60" name="Google Shape;360;p31"/>
            <p:cNvCxnSpPr/>
            <p:nvPr/>
          </p:nvCxnSpPr>
          <p:spPr>
            <a:xfrm>
              <a:off x="7963850" y="967900"/>
              <a:ext cx="25800" cy="15747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31"/>
            <p:cNvCxnSpPr/>
            <p:nvPr/>
          </p:nvCxnSpPr>
          <p:spPr>
            <a:xfrm rot="10800000">
              <a:off x="7741350" y="2542625"/>
              <a:ext cx="2610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31"/>
            <p:cNvCxnSpPr/>
            <p:nvPr/>
          </p:nvCxnSpPr>
          <p:spPr>
            <a:xfrm rot="10800000">
              <a:off x="7702850" y="967875"/>
              <a:ext cx="2610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63" name="Google Shape;3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75" y="3424700"/>
            <a:ext cx="8137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 txBox="1"/>
          <p:nvPr/>
        </p:nvSpPr>
        <p:spPr>
          <a:xfrm>
            <a:off x="777225" y="42489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53,964,662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5" name="Google Shape;365;p31"/>
          <p:cNvCxnSpPr>
            <a:stCxn id="363" idx="3"/>
          </p:cNvCxnSpPr>
          <p:nvPr/>
        </p:nvCxnSpPr>
        <p:spPr>
          <a:xfrm flipH="1" rot="10800000">
            <a:off x="1590900" y="2606813"/>
            <a:ext cx="1246500" cy="1222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1"/>
          <p:cNvCxnSpPr>
            <a:stCxn id="328" idx="3"/>
          </p:cNvCxnSpPr>
          <p:nvPr/>
        </p:nvCxnSpPr>
        <p:spPr>
          <a:xfrm flipH="1" rot="10800000">
            <a:off x="1590887" y="2603863"/>
            <a:ext cx="1293600" cy="14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Malcolm pays Zoe 28m sats w/1 utxo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50" y="2200300"/>
            <a:ext cx="81372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25" y="978075"/>
            <a:ext cx="8098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 flipH="1" rot="10800000">
            <a:off x="1810475" y="2588500"/>
            <a:ext cx="3705600" cy="18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75" y="2192738"/>
            <a:ext cx="8137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>
            <a:endCxn id="62" idx="1"/>
          </p:cNvCxnSpPr>
          <p:nvPr/>
        </p:nvCxnSpPr>
        <p:spPr>
          <a:xfrm flipH="1" rot="10800000">
            <a:off x="5516325" y="1382988"/>
            <a:ext cx="1583700" cy="1194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4"/>
          <p:cNvCxnSpPr>
            <a:endCxn id="64" idx="1"/>
          </p:cNvCxnSpPr>
          <p:nvPr/>
        </p:nvCxnSpPr>
        <p:spPr>
          <a:xfrm>
            <a:off x="5516175" y="2589550"/>
            <a:ext cx="1581900" cy="8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/>
          <p:nvPr/>
        </p:nvSpPr>
        <p:spPr>
          <a:xfrm>
            <a:off x="7098125" y="3698975"/>
            <a:ext cx="813600" cy="32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</a:t>
            </a:r>
            <a:endParaRPr/>
          </a:p>
        </p:txBody>
      </p:sp>
      <p:cxnSp>
        <p:nvCxnSpPr>
          <p:cNvPr id="68" name="Google Shape;68;p14"/>
          <p:cNvCxnSpPr>
            <a:endCxn id="67" idx="1"/>
          </p:cNvCxnSpPr>
          <p:nvPr/>
        </p:nvCxnSpPr>
        <p:spPr>
          <a:xfrm>
            <a:off x="5533325" y="2581175"/>
            <a:ext cx="1564800" cy="127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025" y="2752400"/>
            <a:ext cx="381950" cy="2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777213" y="301012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32,776,976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098125" y="17879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098125" y="30025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3,982,498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7098125" y="40199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,000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Coinjoin: Zoe’s perspective</a:t>
            </a:r>
            <a:endParaRPr/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936" y="3916303"/>
            <a:ext cx="1873690" cy="88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02" y="1203292"/>
            <a:ext cx="2121549" cy="92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2" y="2128341"/>
            <a:ext cx="2121549" cy="93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2026328"/>
            <a:ext cx="1601725" cy="73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2002" y="2279420"/>
            <a:ext cx="2121549" cy="96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1" y="2759145"/>
            <a:ext cx="1601725" cy="7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70275" y="1671150"/>
            <a:ext cx="1601725" cy="73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70275" y="2404064"/>
            <a:ext cx="1601725" cy="72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70275" y="3124381"/>
            <a:ext cx="1601725" cy="749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32"/>
          <p:cNvGrpSpPr/>
          <p:nvPr/>
        </p:nvGrpSpPr>
        <p:grpSpPr>
          <a:xfrm>
            <a:off x="235500" y="2433425"/>
            <a:ext cx="2148000" cy="1773700"/>
            <a:chOff x="235500" y="2433425"/>
            <a:chExt cx="2148000" cy="1773700"/>
          </a:xfrm>
        </p:grpSpPr>
        <p:sp>
          <p:nvSpPr>
            <p:cNvPr id="382" name="Google Shape;382;p32"/>
            <p:cNvSpPr txBox="1"/>
            <p:nvPr/>
          </p:nvSpPr>
          <p:spPr>
            <a:xfrm>
              <a:off x="235500" y="3796425"/>
              <a:ext cx="2148000" cy="410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Malcolm’s change</a:t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383" name="Google Shape;383;p32"/>
            <p:cNvCxnSpPr>
              <a:stCxn id="382" idx="0"/>
              <a:endCxn id="384" idx="2"/>
            </p:cNvCxnSpPr>
            <p:nvPr/>
          </p:nvCxnSpPr>
          <p:spPr>
            <a:xfrm flipH="1" rot="10800000">
              <a:off x="1309500" y="2762925"/>
              <a:ext cx="100800" cy="1033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4" name="Google Shape;384;p32"/>
            <p:cNvSpPr/>
            <p:nvPr/>
          </p:nvSpPr>
          <p:spPr>
            <a:xfrm>
              <a:off x="971550" y="2433425"/>
              <a:ext cx="877200" cy="329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2"/>
          <p:cNvGrpSpPr/>
          <p:nvPr/>
        </p:nvGrpSpPr>
        <p:grpSpPr>
          <a:xfrm>
            <a:off x="2844150" y="931550"/>
            <a:ext cx="5851500" cy="3027325"/>
            <a:chOff x="2844150" y="931550"/>
            <a:chExt cx="5851500" cy="3027325"/>
          </a:xfrm>
        </p:grpSpPr>
        <p:sp>
          <p:nvSpPr>
            <p:cNvPr id="386" name="Google Shape;386;p32"/>
            <p:cNvSpPr txBox="1"/>
            <p:nvPr/>
          </p:nvSpPr>
          <p:spPr>
            <a:xfrm>
              <a:off x="5165300" y="931550"/>
              <a:ext cx="289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Review ALL 5 equal-size output addrs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2844150" y="1575975"/>
              <a:ext cx="5851500" cy="2382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2604825" y="4154213"/>
            <a:ext cx="5344300" cy="410700"/>
            <a:chOff x="2604825" y="4154213"/>
            <a:chExt cx="5344300" cy="410700"/>
          </a:xfrm>
        </p:grpSpPr>
        <p:sp>
          <p:nvSpPr>
            <p:cNvPr id="389" name="Google Shape;389;p32"/>
            <p:cNvSpPr txBox="1"/>
            <p:nvPr/>
          </p:nvSpPr>
          <p:spPr>
            <a:xfrm>
              <a:off x="2604825" y="4154213"/>
              <a:ext cx="2949900" cy="410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Is Zoe paying all the fees?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071925" y="4194863"/>
              <a:ext cx="877200" cy="329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1" name="Google Shape;391;p32"/>
            <p:cNvCxnSpPr>
              <a:stCxn id="389" idx="3"/>
              <a:endCxn id="390" idx="1"/>
            </p:cNvCxnSpPr>
            <p:nvPr/>
          </p:nvCxnSpPr>
          <p:spPr>
            <a:xfrm>
              <a:off x="5554725" y="4359563"/>
              <a:ext cx="15171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Coinjoin: Zoe’s perspective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619" y="3881825"/>
            <a:ext cx="1477678" cy="9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000" y="1017725"/>
            <a:ext cx="1562269" cy="91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535" y="2847825"/>
            <a:ext cx="1549218" cy="91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44" y="2631775"/>
            <a:ext cx="1534303" cy="9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1436" y="1932775"/>
            <a:ext cx="1499442" cy="9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6265" y="1017725"/>
            <a:ext cx="1519434" cy="91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390" y="1932775"/>
            <a:ext cx="1571234" cy="91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86273" y="2847825"/>
            <a:ext cx="1565468" cy="91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694" y="1017724"/>
            <a:ext cx="2087174" cy="1614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3"/>
          <p:cNvGrpSpPr/>
          <p:nvPr/>
        </p:nvGrpSpPr>
        <p:grpSpPr>
          <a:xfrm>
            <a:off x="248000" y="1669675"/>
            <a:ext cx="2148000" cy="2995325"/>
            <a:chOff x="235500" y="1211800"/>
            <a:chExt cx="2148000" cy="2995325"/>
          </a:xfrm>
        </p:grpSpPr>
        <p:sp>
          <p:nvSpPr>
            <p:cNvPr id="407" name="Google Shape;407;p33"/>
            <p:cNvSpPr txBox="1"/>
            <p:nvPr/>
          </p:nvSpPr>
          <p:spPr>
            <a:xfrm>
              <a:off x="235500" y="3796425"/>
              <a:ext cx="2148000" cy="410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Malcolm’s change</a:t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408" name="Google Shape;408;p33"/>
            <p:cNvCxnSpPr>
              <a:stCxn id="407" idx="0"/>
              <a:endCxn id="409" idx="2"/>
            </p:cNvCxnSpPr>
            <p:nvPr/>
          </p:nvCxnSpPr>
          <p:spPr>
            <a:xfrm flipH="1" rot="10800000">
              <a:off x="1309500" y="3017025"/>
              <a:ext cx="19800" cy="779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9" name="Google Shape;409;p33"/>
            <p:cNvSpPr/>
            <p:nvPr/>
          </p:nvSpPr>
          <p:spPr>
            <a:xfrm>
              <a:off x="527075" y="1211800"/>
              <a:ext cx="1604700" cy="1805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33"/>
          <p:cNvGrpSpPr/>
          <p:nvPr/>
        </p:nvGrpSpPr>
        <p:grpSpPr>
          <a:xfrm>
            <a:off x="3015700" y="1070600"/>
            <a:ext cx="2148000" cy="3756400"/>
            <a:chOff x="235500" y="612725"/>
            <a:chExt cx="2148000" cy="3756400"/>
          </a:xfrm>
        </p:grpSpPr>
        <p:sp>
          <p:nvSpPr>
            <p:cNvPr id="411" name="Google Shape;411;p33"/>
            <p:cNvSpPr txBox="1"/>
            <p:nvPr/>
          </p:nvSpPr>
          <p:spPr>
            <a:xfrm>
              <a:off x="235500" y="3796425"/>
              <a:ext cx="21480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Malcolm’s equal-size outputs</a:t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412" name="Google Shape;412;p33"/>
            <p:cNvCxnSpPr>
              <a:stCxn id="411" idx="0"/>
              <a:endCxn id="413" idx="2"/>
            </p:cNvCxnSpPr>
            <p:nvPr/>
          </p:nvCxnSpPr>
          <p:spPr>
            <a:xfrm rot="10800000">
              <a:off x="1308000" y="3240225"/>
              <a:ext cx="1500" cy="556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3" name="Google Shape;413;p33"/>
            <p:cNvSpPr/>
            <p:nvPr/>
          </p:nvSpPr>
          <p:spPr>
            <a:xfrm>
              <a:off x="438100" y="612725"/>
              <a:ext cx="1740000" cy="2627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3"/>
          <p:cNvGrpSpPr/>
          <p:nvPr/>
        </p:nvGrpSpPr>
        <p:grpSpPr>
          <a:xfrm>
            <a:off x="5410375" y="1040475"/>
            <a:ext cx="2148000" cy="3756400"/>
            <a:chOff x="235500" y="612725"/>
            <a:chExt cx="2148000" cy="3756400"/>
          </a:xfrm>
        </p:grpSpPr>
        <p:sp>
          <p:nvSpPr>
            <p:cNvPr id="415" name="Google Shape;415;p33"/>
            <p:cNvSpPr txBox="1"/>
            <p:nvPr/>
          </p:nvSpPr>
          <p:spPr>
            <a:xfrm>
              <a:off x="235500" y="3796425"/>
              <a:ext cx="21480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Zoe’s</a:t>
              </a:r>
              <a:r>
                <a:rPr lang="en" sz="1800">
                  <a:solidFill>
                    <a:schemeClr val="lt1"/>
                  </a:solidFill>
                </a:rPr>
                <a:t> equal-size outputs + change</a:t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416" name="Google Shape;416;p33"/>
            <p:cNvCxnSpPr>
              <a:stCxn id="415" idx="0"/>
              <a:endCxn id="417" idx="2"/>
            </p:cNvCxnSpPr>
            <p:nvPr/>
          </p:nvCxnSpPr>
          <p:spPr>
            <a:xfrm rot="10800000">
              <a:off x="1308000" y="3240225"/>
              <a:ext cx="1500" cy="556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7" name="Google Shape;417;p33"/>
            <p:cNvSpPr/>
            <p:nvPr/>
          </p:nvSpPr>
          <p:spPr>
            <a:xfrm>
              <a:off x="438100" y="612725"/>
              <a:ext cx="1740000" cy="2627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33"/>
          <p:cNvGrpSpPr/>
          <p:nvPr/>
        </p:nvGrpSpPr>
        <p:grpSpPr>
          <a:xfrm>
            <a:off x="3126875" y="3948813"/>
            <a:ext cx="5344350" cy="410700"/>
            <a:chOff x="2604825" y="4154213"/>
            <a:chExt cx="5344350" cy="410700"/>
          </a:xfrm>
        </p:grpSpPr>
        <p:sp>
          <p:nvSpPr>
            <p:cNvPr id="419" name="Google Shape;419;p33"/>
            <p:cNvSpPr txBox="1"/>
            <p:nvPr/>
          </p:nvSpPr>
          <p:spPr>
            <a:xfrm>
              <a:off x="2604825" y="4154213"/>
              <a:ext cx="2949900" cy="410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Is Zoe paying all the fees?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6894075" y="4194875"/>
              <a:ext cx="1055100" cy="329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" name="Google Shape;421;p33"/>
            <p:cNvCxnSpPr>
              <a:stCxn id="419" idx="3"/>
              <a:endCxn id="420" idx="1"/>
            </p:cNvCxnSpPr>
            <p:nvPr/>
          </p:nvCxnSpPr>
          <p:spPr>
            <a:xfrm>
              <a:off x="5554725" y="4359563"/>
              <a:ext cx="13395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…Womp, Womp… </a:t>
            </a:r>
            <a:r>
              <a:rPr lang="en"/>
              <a:t>😢😢😢</a:t>
            </a:r>
            <a:endParaRPr/>
          </a:p>
        </p:txBody>
      </p:sp>
      <p:pic>
        <p:nvPicPr>
          <p:cNvPr id="427" name="Google Shape;4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650" y="1557175"/>
            <a:ext cx="2619149" cy="257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201" y="1557175"/>
            <a:ext cx="2619149" cy="2572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35"/>
          <p:cNvCxnSpPr>
            <a:endCxn id="434" idx="1"/>
          </p:cNvCxnSpPr>
          <p:nvPr/>
        </p:nvCxnSpPr>
        <p:spPr>
          <a:xfrm flipH="1" rot="10800000">
            <a:off x="5516119" y="2195232"/>
            <a:ext cx="1581000" cy="394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35"/>
          <p:cNvCxnSpPr>
            <a:endCxn id="436" idx="1"/>
          </p:cNvCxnSpPr>
          <p:nvPr/>
        </p:nvCxnSpPr>
        <p:spPr>
          <a:xfrm flipH="1" rot="10800000">
            <a:off x="5503219" y="1922307"/>
            <a:ext cx="1593900" cy="667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5"/>
          <p:cNvCxnSpPr>
            <a:endCxn id="438" idx="1"/>
          </p:cNvCxnSpPr>
          <p:nvPr/>
        </p:nvCxnSpPr>
        <p:spPr>
          <a:xfrm flipH="1" rot="10800000">
            <a:off x="5507719" y="1688282"/>
            <a:ext cx="1589400" cy="901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5"/>
          <p:cNvCxnSpPr/>
          <p:nvPr/>
        </p:nvCxnSpPr>
        <p:spPr>
          <a:xfrm>
            <a:off x="4861475" y="2598250"/>
            <a:ext cx="2396400" cy="2349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40" name="Google Shape;4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Zoe’s</a:t>
            </a:r>
            <a:r>
              <a:rPr lang="en"/>
              <a:t> Perspective</a:t>
            </a:r>
            <a:endParaRPr/>
          </a:p>
        </p:txBody>
      </p:sp>
      <p:pic>
        <p:nvPicPr>
          <p:cNvPr id="441" name="Google Shape;4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2" y="2213350"/>
            <a:ext cx="8137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35"/>
          <p:cNvCxnSpPr/>
          <p:nvPr/>
        </p:nvCxnSpPr>
        <p:spPr>
          <a:xfrm flipH="1" rot="10800000">
            <a:off x="2880250" y="2588425"/>
            <a:ext cx="2635800" cy="1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5"/>
          <p:cNvCxnSpPr>
            <a:endCxn id="444" idx="1"/>
          </p:cNvCxnSpPr>
          <p:nvPr/>
        </p:nvCxnSpPr>
        <p:spPr>
          <a:xfrm>
            <a:off x="5529075" y="2594120"/>
            <a:ext cx="1569000" cy="1227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5"/>
          <p:cNvCxnSpPr/>
          <p:nvPr/>
        </p:nvCxnSpPr>
        <p:spPr>
          <a:xfrm>
            <a:off x="5101125" y="2598250"/>
            <a:ext cx="2212500" cy="2203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5"/>
          <p:cNvSpPr txBox="1"/>
          <p:nvPr/>
        </p:nvSpPr>
        <p:spPr>
          <a:xfrm>
            <a:off x="777225" y="30304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22,048,847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47" name="Google Shape;447;p35"/>
          <p:cNvGrpSpPr/>
          <p:nvPr/>
        </p:nvGrpSpPr>
        <p:grpSpPr>
          <a:xfrm>
            <a:off x="7043800" y="3572870"/>
            <a:ext cx="813600" cy="670155"/>
            <a:chOff x="7043800" y="2506070"/>
            <a:chExt cx="813600" cy="670155"/>
          </a:xfrm>
        </p:grpSpPr>
        <p:pic>
          <p:nvPicPr>
            <p:cNvPr id="444" name="Google Shape;44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98075" y="2506070"/>
              <a:ext cx="498891" cy="49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0025" y="2827075"/>
              <a:ext cx="267941" cy="17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5"/>
            <p:cNvSpPr txBox="1"/>
            <p:nvPr/>
          </p:nvSpPr>
          <p:spPr>
            <a:xfrm>
              <a:off x="7043800" y="3000725"/>
              <a:ext cx="813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1,005,120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50" name="Google Shape;450;p35"/>
          <p:cNvGrpSpPr/>
          <p:nvPr/>
        </p:nvGrpSpPr>
        <p:grpSpPr>
          <a:xfrm>
            <a:off x="6945725" y="4384775"/>
            <a:ext cx="966000" cy="642000"/>
            <a:chOff x="6945725" y="3698975"/>
            <a:chExt cx="966000" cy="642000"/>
          </a:xfrm>
        </p:grpSpPr>
        <p:sp>
          <p:nvSpPr>
            <p:cNvPr id="451" name="Google Shape;451;p35"/>
            <p:cNvSpPr/>
            <p:nvPr/>
          </p:nvSpPr>
          <p:spPr>
            <a:xfrm>
              <a:off x="7098125" y="3698975"/>
              <a:ext cx="813600" cy="321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fee</a:t>
              </a:r>
              <a:endParaRPr/>
            </a:p>
          </p:txBody>
        </p:sp>
        <p:sp>
          <p:nvSpPr>
            <p:cNvPr id="452" name="Google Shape;452;p35"/>
            <p:cNvSpPr txBox="1"/>
            <p:nvPr/>
          </p:nvSpPr>
          <p:spPr>
            <a:xfrm>
              <a:off x="6945725" y="4019975"/>
              <a:ext cx="813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5,321</a:t>
              </a:r>
              <a:endParaRPr b="1" sz="9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+8,389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453" name="Google Shape;4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112" y="1001988"/>
            <a:ext cx="8098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5"/>
          <p:cNvSpPr txBox="1"/>
          <p:nvPr/>
        </p:nvSpPr>
        <p:spPr>
          <a:xfrm>
            <a:off x="777213" y="1811813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61,206,177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5" name="Google Shape;455;p35"/>
          <p:cNvGrpSpPr/>
          <p:nvPr/>
        </p:nvGrpSpPr>
        <p:grpSpPr>
          <a:xfrm>
            <a:off x="7006225" y="2502075"/>
            <a:ext cx="903625" cy="974975"/>
            <a:chOff x="7006225" y="978075"/>
            <a:chExt cx="903625" cy="974975"/>
          </a:xfrm>
        </p:grpSpPr>
        <p:pic>
          <p:nvPicPr>
            <p:cNvPr id="456" name="Google Shape;456;p35"/>
            <p:cNvPicPr preferRelativeResize="0"/>
            <p:nvPr/>
          </p:nvPicPr>
          <p:blipFill rotWithShape="1">
            <a:blip r:embed="rId5">
              <a:alphaModFix/>
            </a:blip>
            <a:srcRect b="0" l="0" r="-66500" t="-66500"/>
            <a:stretch/>
          </p:blipFill>
          <p:spPr>
            <a:xfrm>
              <a:off x="7100025" y="978075"/>
              <a:ext cx="809825" cy="80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35"/>
            <p:cNvSpPr txBox="1"/>
            <p:nvPr/>
          </p:nvSpPr>
          <p:spPr>
            <a:xfrm>
              <a:off x="7006225" y="1777550"/>
              <a:ext cx="813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11,200,856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458" name="Google Shape;458;p35"/>
            <p:cNvPicPr preferRelativeResize="0"/>
            <p:nvPr/>
          </p:nvPicPr>
          <p:blipFill rotWithShape="1">
            <a:blip r:embed="rId4">
              <a:alphaModFix/>
            </a:blip>
            <a:srcRect b="0" l="0" r="-42572" t="-42551"/>
            <a:stretch/>
          </p:blipFill>
          <p:spPr>
            <a:xfrm>
              <a:off x="7100025" y="1537725"/>
              <a:ext cx="381950" cy="250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9" name="Google Shape;4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069" y="982744"/>
            <a:ext cx="400250" cy="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069" y="1250669"/>
            <a:ext cx="400250" cy="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119" y="1488156"/>
            <a:ext cx="402165" cy="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119" y="1722181"/>
            <a:ext cx="402165" cy="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119" y="1995106"/>
            <a:ext cx="402165" cy="40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35"/>
          <p:cNvCxnSpPr>
            <a:endCxn id="459" idx="1"/>
          </p:cNvCxnSpPr>
          <p:nvPr/>
        </p:nvCxnSpPr>
        <p:spPr>
          <a:xfrm flipH="1" rot="10800000">
            <a:off x="5529069" y="1182869"/>
            <a:ext cx="1569000" cy="139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5"/>
          <p:cNvCxnSpPr>
            <a:endCxn id="460" idx="1"/>
          </p:cNvCxnSpPr>
          <p:nvPr/>
        </p:nvCxnSpPr>
        <p:spPr>
          <a:xfrm flipH="1" rot="10800000">
            <a:off x="5520369" y="1450794"/>
            <a:ext cx="1577700" cy="1134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3" name="Google Shape;463;p35"/>
          <p:cNvGrpSpPr/>
          <p:nvPr/>
        </p:nvGrpSpPr>
        <p:grpSpPr>
          <a:xfrm>
            <a:off x="7398050" y="900900"/>
            <a:ext cx="1103175" cy="1574750"/>
            <a:chOff x="7702850" y="967875"/>
            <a:chExt cx="1103175" cy="1574750"/>
          </a:xfrm>
        </p:grpSpPr>
        <p:sp>
          <p:nvSpPr>
            <p:cNvPr id="464" name="Google Shape;464;p35"/>
            <p:cNvSpPr txBox="1"/>
            <p:nvPr/>
          </p:nvSpPr>
          <p:spPr>
            <a:xfrm>
              <a:off x="7911725" y="1592013"/>
              <a:ext cx="8943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25,000,000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each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65" name="Google Shape;465;p35"/>
            <p:cNvCxnSpPr/>
            <p:nvPr/>
          </p:nvCxnSpPr>
          <p:spPr>
            <a:xfrm>
              <a:off x="7963850" y="967900"/>
              <a:ext cx="25800" cy="15747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35"/>
            <p:cNvCxnSpPr/>
            <p:nvPr/>
          </p:nvCxnSpPr>
          <p:spPr>
            <a:xfrm rot="10800000">
              <a:off x="7741350" y="2542625"/>
              <a:ext cx="2610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35"/>
            <p:cNvCxnSpPr/>
            <p:nvPr/>
          </p:nvCxnSpPr>
          <p:spPr>
            <a:xfrm rot="10800000">
              <a:off x="7702850" y="967875"/>
              <a:ext cx="2610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68" name="Google Shape;4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75" y="3424700"/>
            <a:ext cx="8137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5"/>
          <p:cNvSpPr txBox="1"/>
          <p:nvPr/>
        </p:nvSpPr>
        <p:spPr>
          <a:xfrm>
            <a:off x="777225" y="42489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53,964,662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0" name="Google Shape;470;p35"/>
          <p:cNvCxnSpPr>
            <a:stCxn id="468" idx="3"/>
          </p:cNvCxnSpPr>
          <p:nvPr/>
        </p:nvCxnSpPr>
        <p:spPr>
          <a:xfrm flipH="1" rot="10800000">
            <a:off x="1590900" y="2606813"/>
            <a:ext cx="1246500" cy="1222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5"/>
          <p:cNvCxnSpPr>
            <a:stCxn id="441" idx="3"/>
          </p:cNvCxnSpPr>
          <p:nvPr/>
        </p:nvCxnSpPr>
        <p:spPr>
          <a:xfrm flipH="1" rot="10800000">
            <a:off x="1590887" y="2603863"/>
            <a:ext cx="1293600" cy="14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35"/>
          <p:cNvCxnSpPr/>
          <p:nvPr/>
        </p:nvCxnSpPr>
        <p:spPr>
          <a:xfrm>
            <a:off x="5520525" y="2585388"/>
            <a:ext cx="1583100" cy="479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5"/>
          <p:cNvCxnSpPr>
            <a:endCxn id="453" idx="3"/>
          </p:cNvCxnSpPr>
          <p:nvPr/>
        </p:nvCxnSpPr>
        <p:spPr>
          <a:xfrm rot="10800000">
            <a:off x="1588938" y="1406900"/>
            <a:ext cx="1308300" cy="1195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coinjoin</a:t>
            </a:r>
            <a:endParaRPr/>
          </a:p>
        </p:txBody>
      </p:sp>
      <p:sp>
        <p:nvSpPr>
          <p:cNvPr id="479" name="Google Shape;47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36"/>
          <p:cNvPicPr preferRelativeResize="0"/>
          <p:nvPr/>
        </p:nvPicPr>
        <p:blipFill rotWithShape="1">
          <a:blip r:embed="rId3">
            <a:alphaModFix/>
          </a:blip>
          <a:srcRect b="5949" l="0" r="8475" t="4453"/>
          <a:stretch/>
        </p:blipFill>
        <p:spPr>
          <a:xfrm>
            <a:off x="3258200" y="1574538"/>
            <a:ext cx="2627601" cy="2572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coinjoin</a:t>
            </a:r>
            <a:endParaRPr/>
          </a:p>
        </p:txBody>
      </p:sp>
      <p:sp>
        <p:nvSpPr>
          <p:cNvPr id="486" name="Google Shape;48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875" y="1574550"/>
            <a:ext cx="2610240" cy="25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coinjoin</a:t>
            </a:r>
            <a:endParaRPr/>
          </a:p>
        </p:txBody>
      </p:sp>
      <p:sp>
        <p:nvSpPr>
          <p:cNvPr id="493" name="Google Shape;49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50" y="1416225"/>
            <a:ext cx="2610250" cy="257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025" y="1765900"/>
            <a:ext cx="1900583" cy="187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392" y="1765900"/>
            <a:ext cx="1900583" cy="187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1" name="Google Shape;501;p39"/>
          <p:cNvCxnSpPr/>
          <p:nvPr/>
        </p:nvCxnSpPr>
        <p:spPr>
          <a:xfrm flipH="1" rot="10800000">
            <a:off x="1592250" y="2602625"/>
            <a:ext cx="1309500" cy="718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02" name="Google Shape;50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tx contexts are unknowable</a:t>
            </a:r>
            <a:endParaRPr/>
          </a:p>
        </p:txBody>
      </p:sp>
      <p:pic>
        <p:nvPicPr>
          <p:cNvPr id="503" name="Google Shape;5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2" y="2906375"/>
            <a:ext cx="8137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9"/>
          <p:cNvSpPr/>
          <p:nvPr/>
        </p:nvSpPr>
        <p:spPr>
          <a:xfrm>
            <a:off x="6825725" y="3905900"/>
            <a:ext cx="813600" cy="32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</a:t>
            </a:r>
            <a:endParaRPr/>
          </a:p>
        </p:txBody>
      </p:sp>
      <p:sp>
        <p:nvSpPr>
          <p:cNvPr id="505" name="Google Shape;505;p39"/>
          <p:cNvSpPr txBox="1"/>
          <p:nvPr/>
        </p:nvSpPr>
        <p:spPr>
          <a:xfrm>
            <a:off x="777225" y="37162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10m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6" name="Google Shape;5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12" y="1382988"/>
            <a:ext cx="8098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9"/>
          <p:cNvSpPr txBox="1"/>
          <p:nvPr/>
        </p:nvSpPr>
        <p:spPr>
          <a:xfrm>
            <a:off x="777213" y="2192813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50m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8" name="Google Shape;508;p39"/>
          <p:cNvSpPr txBox="1"/>
          <p:nvPr/>
        </p:nvSpPr>
        <p:spPr>
          <a:xfrm>
            <a:off x="6825725" y="42269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1m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09" name="Google Shape;509;p39"/>
          <p:cNvCxnSpPr/>
          <p:nvPr/>
        </p:nvCxnSpPr>
        <p:spPr>
          <a:xfrm flipH="1" rot="10800000">
            <a:off x="2880250" y="2588425"/>
            <a:ext cx="2635800" cy="1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0" name="Google Shape;5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393" y="1162114"/>
            <a:ext cx="450492" cy="45049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9"/>
          <p:cNvSpPr txBox="1"/>
          <p:nvPr/>
        </p:nvSpPr>
        <p:spPr>
          <a:xfrm>
            <a:off x="7296524" y="1756987"/>
            <a:ext cx="416810" cy="246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20m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7165770" y="1264212"/>
            <a:ext cx="568377" cy="246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0m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13" name="Google Shape;513;p39"/>
          <p:cNvGrpSpPr/>
          <p:nvPr/>
        </p:nvGrpSpPr>
        <p:grpSpPr>
          <a:xfrm>
            <a:off x="6828393" y="2187785"/>
            <a:ext cx="491751" cy="493014"/>
            <a:chOff x="7103750" y="1990600"/>
            <a:chExt cx="350400" cy="351300"/>
          </a:xfrm>
        </p:grpSpPr>
        <p:sp>
          <p:nvSpPr>
            <p:cNvPr id="514" name="Google Shape;514;p39"/>
            <p:cNvSpPr/>
            <p:nvPr/>
          </p:nvSpPr>
          <p:spPr>
            <a:xfrm>
              <a:off x="7103750" y="1990600"/>
              <a:ext cx="350400" cy="351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 txBox="1"/>
            <p:nvPr/>
          </p:nvSpPr>
          <p:spPr>
            <a:xfrm>
              <a:off x="7163159" y="2009226"/>
              <a:ext cx="2316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?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516" name="Google Shape;516;p39"/>
          <p:cNvSpPr txBox="1"/>
          <p:nvPr/>
        </p:nvSpPr>
        <p:spPr>
          <a:xfrm>
            <a:off x="7205487" y="2303600"/>
            <a:ext cx="56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7" name="Google Shape;517;p39"/>
          <p:cNvCxnSpPr/>
          <p:nvPr/>
        </p:nvCxnSpPr>
        <p:spPr>
          <a:xfrm>
            <a:off x="1596525" y="1789500"/>
            <a:ext cx="1292400" cy="813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39"/>
          <p:cNvCxnSpPr>
            <a:stCxn id="510" idx="1"/>
          </p:cNvCxnSpPr>
          <p:nvPr/>
        </p:nvCxnSpPr>
        <p:spPr>
          <a:xfrm flipH="1">
            <a:off x="5503293" y="1387360"/>
            <a:ext cx="1325100" cy="1202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9" name="Google Shape;519;p39"/>
          <p:cNvGrpSpPr/>
          <p:nvPr/>
        </p:nvGrpSpPr>
        <p:grpSpPr>
          <a:xfrm>
            <a:off x="6825718" y="1653685"/>
            <a:ext cx="491751" cy="493014"/>
            <a:chOff x="7103750" y="1990600"/>
            <a:chExt cx="350400" cy="351300"/>
          </a:xfrm>
        </p:grpSpPr>
        <p:sp>
          <p:nvSpPr>
            <p:cNvPr id="520" name="Google Shape;520;p39"/>
            <p:cNvSpPr/>
            <p:nvPr/>
          </p:nvSpPr>
          <p:spPr>
            <a:xfrm>
              <a:off x="7103750" y="1990600"/>
              <a:ext cx="350400" cy="351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 txBox="1"/>
            <p:nvPr/>
          </p:nvSpPr>
          <p:spPr>
            <a:xfrm>
              <a:off x="7163159" y="2009226"/>
              <a:ext cx="2316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?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522" name="Google Shape;522;p39"/>
          <p:cNvGrpSpPr/>
          <p:nvPr/>
        </p:nvGrpSpPr>
        <p:grpSpPr>
          <a:xfrm>
            <a:off x="6825718" y="2721885"/>
            <a:ext cx="491751" cy="493014"/>
            <a:chOff x="7103750" y="1990600"/>
            <a:chExt cx="350400" cy="351300"/>
          </a:xfrm>
        </p:grpSpPr>
        <p:sp>
          <p:nvSpPr>
            <p:cNvPr id="523" name="Google Shape;523;p39"/>
            <p:cNvSpPr/>
            <p:nvPr/>
          </p:nvSpPr>
          <p:spPr>
            <a:xfrm>
              <a:off x="7103750" y="1990600"/>
              <a:ext cx="350400" cy="351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 txBox="1"/>
            <p:nvPr/>
          </p:nvSpPr>
          <p:spPr>
            <a:xfrm>
              <a:off x="7163159" y="2009226"/>
              <a:ext cx="2316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?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525" name="Google Shape;525;p39"/>
          <p:cNvSpPr txBox="1"/>
          <p:nvPr/>
        </p:nvSpPr>
        <p:spPr>
          <a:xfrm>
            <a:off x="7202812" y="2837700"/>
            <a:ext cx="56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6" name="Google Shape;526;p39"/>
          <p:cNvGrpSpPr/>
          <p:nvPr/>
        </p:nvGrpSpPr>
        <p:grpSpPr>
          <a:xfrm>
            <a:off x="6828393" y="3255985"/>
            <a:ext cx="491751" cy="493014"/>
            <a:chOff x="7103750" y="1990600"/>
            <a:chExt cx="350400" cy="351300"/>
          </a:xfrm>
        </p:grpSpPr>
        <p:sp>
          <p:nvSpPr>
            <p:cNvPr id="527" name="Google Shape;527;p39"/>
            <p:cNvSpPr/>
            <p:nvPr/>
          </p:nvSpPr>
          <p:spPr>
            <a:xfrm>
              <a:off x="7103750" y="1990600"/>
              <a:ext cx="350400" cy="351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 txBox="1"/>
            <p:nvPr/>
          </p:nvSpPr>
          <p:spPr>
            <a:xfrm>
              <a:off x="7163159" y="2009226"/>
              <a:ext cx="2316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?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529" name="Google Shape;529;p39"/>
          <p:cNvSpPr txBox="1"/>
          <p:nvPr/>
        </p:nvSpPr>
        <p:spPr>
          <a:xfrm>
            <a:off x="7205487" y="3371800"/>
            <a:ext cx="56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complex cooperative spend</a:t>
            </a:r>
            <a:endParaRPr/>
          </a:p>
        </p:txBody>
      </p:sp>
      <p:sp>
        <p:nvSpPr>
          <p:cNvPr id="535" name="Google Shape;53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200" y="1576513"/>
            <a:ext cx="2627599" cy="256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Cooperative spend cheat sheet</a:t>
            </a:r>
            <a:endParaRPr/>
          </a:p>
        </p:txBody>
      </p:sp>
      <p:sp>
        <p:nvSpPr>
          <p:cNvPr id="542" name="Google Shape;542;p41"/>
          <p:cNvSpPr txBox="1"/>
          <p:nvPr>
            <p:ph idx="1" type="body"/>
          </p:nvPr>
        </p:nvSpPr>
        <p:spPr>
          <a:xfrm>
            <a:off x="311700" y="1947825"/>
            <a:ext cx="8520600" cy="26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Payjoin receive:</a:t>
            </a:r>
            <a:r>
              <a:rPr lang="en"/>
              <a:t> your outputs &gt; your inputs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Payjoin send:</a:t>
            </a:r>
            <a:r>
              <a:rPr lang="en"/>
              <a:t> your inputs = (their outputs - their inputs) + fee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Coinjoin(?):</a:t>
            </a:r>
            <a:r>
              <a:rPr lang="en"/>
              <a:t> your inputs - your outputs* &lt;= fee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*(where 1+ of your outputs is the same size as 1+ “their” outputs)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Complex / Ambiguous(???):</a:t>
            </a:r>
            <a:r>
              <a:rPr lang="en"/>
              <a:t> your inputs - your outputs &gt; fee</a:t>
            </a:r>
            <a:endParaRPr/>
          </a:p>
        </p:txBody>
      </p:sp>
      <p:sp>
        <p:nvSpPr>
          <p:cNvPr id="543" name="Google Shape;543;p41"/>
          <p:cNvSpPr txBox="1"/>
          <p:nvPr/>
        </p:nvSpPr>
        <p:spPr>
          <a:xfrm>
            <a:off x="1257750" y="1113400"/>
            <a:ext cx="6628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Given a tx with 1+ input from you and 1+ external input…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Malcolm pays Zoe 28m sats w/2 utxos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2" y="2906375"/>
            <a:ext cx="81372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25" y="978075"/>
            <a:ext cx="8098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5"/>
          <p:cNvCxnSpPr/>
          <p:nvPr/>
        </p:nvCxnSpPr>
        <p:spPr>
          <a:xfrm flipH="1" rot="10800000">
            <a:off x="2880250" y="2588425"/>
            <a:ext cx="2635800" cy="1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75" y="2192738"/>
            <a:ext cx="8137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5"/>
          <p:cNvCxnSpPr>
            <a:endCxn id="80" idx="1"/>
          </p:cNvCxnSpPr>
          <p:nvPr/>
        </p:nvCxnSpPr>
        <p:spPr>
          <a:xfrm flipH="1" rot="10800000">
            <a:off x="5516325" y="1382988"/>
            <a:ext cx="1583700" cy="1194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>
            <a:endCxn id="82" idx="1"/>
          </p:cNvCxnSpPr>
          <p:nvPr/>
        </p:nvCxnSpPr>
        <p:spPr>
          <a:xfrm>
            <a:off x="5516175" y="2589550"/>
            <a:ext cx="1581900" cy="8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/>
          <p:nvPr/>
        </p:nvSpPr>
        <p:spPr>
          <a:xfrm>
            <a:off x="7098125" y="3698975"/>
            <a:ext cx="813600" cy="32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</a:t>
            </a:r>
            <a:endParaRPr/>
          </a:p>
        </p:txBody>
      </p:sp>
      <p:cxnSp>
        <p:nvCxnSpPr>
          <p:cNvPr id="86" name="Google Shape;86;p15"/>
          <p:cNvCxnSpPr>
            <a:endCxn id="85" idx="1"/>
          </p:cNvCxnSpPr>
          <p:nvPr/>
        </p:nvCxnSpPr>
        <p:spPr>
          <a:xfrm>
            <a:off x="5533325" y="2581175"/>
            <a:ext cx="1564800" cy="127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025" y="2752400"/>
            <a:ext cx="381950" cy="2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777225" y="37162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23,983,498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7098125" y="17879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7098125" y="30025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3,978,710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7098125" y="40199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4,788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777213" y="2192813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3" name="Google Shape;93;p15"/>
          <p:cNvCxnSpPr>
            <a:endCxn id="94" idx="3"/>
          </p:cNvCxnSpPr>
          <p:nvPr/>
        </p:nvCxnSpPr>
        <p:spPr>
          <a:xfrm rot="10800000">
            <a:off x="1588962" y="1787913"/>
            <a:ext cx="1304100" cy="819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5"/>
          <p:cNvCxnSpPr>
            <a:endCxn id="79" idx="3"/>
          </p:cNvCxnSpPr>
          <p:nvPr/>
        </p:nvCxnSpPr>
        <p:spPr>
          <a:xfrm flipH="1">
            <a:off x="1590887" y="2611088"/>
            <a:ext cx="1310700" cy="700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37" y="1383000"/>
            <a:ext cx="813725" cy="8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Payjoin / Coinjoin support</a:t>
            </a:r>
            <a:endParaRPr/>
          </a:p>
        </p:txBody>
      </p:sp>
      <p:graphicFrame>
        <p:nvGraphicFramePr>
          <p:cNvPr id="549" name="Google Shape;549;p42"/>
          <p:cNvGraphicFramePr/>
          <p:nvPr/>
        </p:nvGraphicFramePr>
        <p:xfrm>
          <a:off x="952500" y="148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{3CBBF701-7E17-4CCE-AD00-3DDA10F718CF}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</a:rPr>
                        <a:t>Via hot wallets</a:t>
                      </a:r>
                      <a:endParaRPr sz="2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Payjoin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Samourai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BlueWallet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btcpay server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Coinjoin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Samourai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Wasabi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Sparrow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JoinMarket/JAM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</a:rPr>
                        <a:t>Via HWWs / signers</a:t>
                      </a:r>
                      <a:endParaRPr sz="20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Software: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😢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Hardware: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SeedSigner (R&amp;D branch)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600"/>
                        <a:buChar char="○"/>
                      </a:pPr>
                      <a:r>
                        <a:rPr lang="en" sz="1600">
                          <a:solidFill>
                            <a:schemeClr val="lt2"/>
                          </a:solidFill>
                        </a:rPr>
                        <a:t>😢</a:t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PAYJOIN</a:t>
            </a:r>
            <a:r>
              <a:rPr lang="en"/>
              <a:t>: Malcolm only actually owes Zoe 20m sats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2" y="2906375"/>
            <a:ext cx="81372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25" y="978075"/>
            <a:ext cx="8098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6"/>
          <p:cNvCxnSpPr/>
          <p:nvPr/>
        </p:nvCxnSpPr>
        <p:spPr>
          <a:xfrm flipH="1" rot="10800000">
            <a:off x="2880250" y="2588425"/>
            <a:ext cx="2635800" cy="1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75" y="2192738"/>
            <a:ext cx="8137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endCxn id="102" idx="1"/>
          </p:cNvCxnSpPr>
          <p:nvPr/>
        </p:nvCxnSpPr>
        <p:spPr>
          <a:xfrm flipH="1" rot="10800000">
            <a:off x="5516325" y="1382988"/>
            <a:ext cx="1583700" cy="1194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6"/>
          <p:cNvCxnSpPr>
            <a:endCxn id="104" idx="1"/>
          </p:cNvCxnSpPr>
          <p:nvPr/>
        </p:nvCxnSpPr>
        <p:spPr>
          <a:xfrm>
            <a:off x="5516175" y="2589550"/>
            <a:ext cx="1581900" cy="8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6"/>
          <p:cNvSpPr/>
          <p:nvPr/>
        </p:nvSpPr>
        <p:spPr>
          <a:xfrm>
            <a:off x="7098125" y="3698975"/>
            <a:ext cx="813600" cy="32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</a:t>
            </a:r>
            <a:endParaRPr/>
          </a:p>
        </p:txBody>
      </p:sp>
      <p:cxnSp>
        <p:nvCxnSpPr>
          <p:cNvPr id="108" name="Google Shape;108;p16"/>
          <p:cNvCxnSpPr>
            <a:endCxn id="107" idx="1"/>
          </p:cNvCxnSpPr>
          <p:nvPr/>
        </p:nvCxnSpPr>
        <p:spPr>
          <a:xfrm>
            <a:off x="5533325" y="2581175"/>
            <a:ext cx="1564800" cy="127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025" y="2752400"/>
            <a:ext cx="381950" cy="2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777225" y="37162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23,983,498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7098125" y="17879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7098125" y="30025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3,978,710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7098125" y="40199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4,788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12" y="1382988"/>
            <a:ext cx="8098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777213" y="2192813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6" name="Google Shape;116;p16"/>
          <p:cNvCxnSpPr>
            <a:endCxn id="114" idx="3"/>
          </p:cNvCxnSpPr>
          <p:nvPr/>
        </p:nvCxnSpPr>
        <p:spPr>
          <a:xfrm rot="10800000">
            <a:off x="1588938" y="1787900"/>
            <a:ext cx="1304100" cy="819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/>
          <p:cNvCxnSpPr>
            <a:endCxn id="101" idx="3"/>
          </p:cNvCxnSpPr>
          <p:nvPr/>
        </p:nvCxnSpPr>
        <p:spPr>
          <a:xfrm flipH="1">
            <a:off x="1590887" y="2611088"/>
            <a:ext cx="1310700" cy="700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 naive signing device display?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2" y="2906375"/>
            <a:ext cx="81372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25" y="978075"/>
            <a:ext cx="8098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/>
          <p:nvPr/>
        </p:nvCxnSpPr>
        <p:spPr>
          <a:xfrm flipH="1" rot="10800000">
            <a:off x="2880250" y="2588425"/>
            <a:ext cx="2635800" cy="1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75" y="2192738"/>
            <a:ext cx="8137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7"/>
          <p:cNvCxnSpPr>
            <a:endCxn id="124" idx="1"/>
          </p:cNvCxnSpPr>
          <p:nvPr/>
        </p:nvCxnSpPr>
        <p:spPr>
          <a:xfrm flipH="1" rot="10800000">
            <a:off x="5516325" y="1382988"/>
            <a:ext cx="1583700" cy="1194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7"/>
          <p:cNvCxnSpPr>
            <a:endCxn id="126" idx="1"/>
          </p:cNvCxnSpPr>
          <p:nvPr/>
        </p:nvCxnSpPr>
        <p:spPr>
          <a:xfrm>
            <a:off x="5516175" y="2589550"/>
            <a:ext cx="1581900" cy="8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7"/>
          <p:cNvSpPr/>
          <p:nvPr/>
        </p:nvSpPr>
        <p:spPr>
          <a:xfrm>
            <a:off x="7098125" y="3698975"/>
            <a:ext cx="813600" cy="32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</a:t>
            </a:r>
            <a:endParaRPr/>
          </a:p>
        </p:txBody>
      </p:sp>
      <p:cxnSp>
        <p:nvCxnSpPr>
          <p:cNvPr id="130" name="Google Shape;130;p17"/>
          <p:cNvCxnSpPr>
            <a:endCxn id="129" idx="1"/>
          </p:cNvCxnSpPr>
          <p:nvPr/>
        </p:nvCxnSpPr>
        <p:spPr>
          <a:xfrm>
            <a:off x="5533325" y="2581175"/>
            <a:ext cx="1564800" cy="127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025" y="2752400"/>
            <a:ext cx="381950" cy="2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777225" y="37162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23,983,498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7098125" y="17879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7098125" y="30025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3,978,710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7098125" y="40199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4,788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12" y="1382988"/>
            <a:ext cx="8098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777213" y="2192813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8" name="Google Shape;138;p17"/>
          <p:cNvCxnSpPr>
            <a:endCxn id="136" idx="3"/>
          </p:cNvCxnSpPr>
          <p:nvPr/>
        </p:nvCxnSpPr>
        <p:spPr>
          <a:xfrm rot="10800000">
            <a:off x="1588938" y="1787900"/>
            <a:ext cx="1304100" cy="819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7"/>
          <p:cNvCxnSpPr>
            <a:endCxn id="123" idx="3"/>
          </p:cNvCxnSpPr>
          <p:nvPr/>
        </p:nvCxnSpPr>
        <p:spPr>
          <a:xfrm flipH="1">
            <a:off x="1590887" y="2611088"/>
            <a:ext cx="1310700" cy="700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Payjoin: Malcolm’s Perspective</a:t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33000" l="21333" r="8024" t="34257"/>
          <a:stretch/>
        </p:blipFill>
        <p:spPr>
          <a:xfrm>
            <a:off x="402625" y="1017725"/>
            <a:ext cx="3429852" cy="11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26801" l="18546" r="0" t="35443"/>
          <a:stretch/>
        </p:blipFill>
        <p:spPr>
          <a:xfrm>
            <a:off x="394812" y="2131825"/>
            <a:ext cx="3429837" cy="11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5">
            <a:alphaModFix/>
          </a:blip>
          <a:srcRect b="25633" l="18327" r="0" t="32767"/>
          <a:stretch/>
        </p:blipFill>
        <p:spPr>
          <a:xfrm>
            <a:off x="402625" y="3308575"/>
            <a:ext cx="3414200" cy="13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6">
            <a:alphaModFix/>
          </a:blip>
          <a:srcRect b="28381" l="0" r="13755" t="19456"/>
          <a:stretch/>
        </p:blipFill>
        <p:spPr>
          <a:xfrm>
            <a:off x="4776025" y="1337776"/>
            <a:ext cx="2121827" cy="170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7">
            <a:alphaModFix/>
          </a:blip>
          <a:srcRect b="28805" l="14848" r="12793" t="40654"/>
          <a:stretch/>
        </p:blipFill>
        <p:spPr>
          <a:xfrm>
            <a:off x="4886650" y="3194625"/>
            <a:ext cx="2011200" cy="11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8">
            <a:alphaModFix/>
          </a:blip>
          <a:srcRect b="32114" l="16141" r="21823" t="39273"/>
          <a:stretch/>
        </p:blipFill>
        <p:spPr>
          <a:xfrm>
            <a:off x="7013200" y="1898275"/>
            <a:ext cx="1599574" cy="9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9">
            <a:alphaModFix/>
          </a:blip>
          <a:srcRect b="28380" l="17772" r="14366" t="41590"/>
          <a:stretch/>
        </p:blipFill>
        <p:spPr>
          <a:xfrm>
            <a:off x="7013200" y="2954375"/>
            <a:ext cx="1623526" cy="954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8"/>
          <p:cNvGrpSpPr/>
          <p:nvPr/>
        </p:nvGrpSpPr>
        <p:grpSpPr>
          <a:xfrm>
            <a:off x="1196925" y="1288825"/>
            <a:ext cx="5196400" cy="2759250"/>
            <a:chOff x="1196925" y="1288825"/>
            <a:chExt cx="5196400" cy="2759250"/>
          </a:xfrm>
        </p:grpSpPr>
        <p:sp>
          <p:nvSpPr>
            <p:cNvPr id="153" name="Google Shape;153;p18"/>
            <p:cNvSpPr txBox="1"/>
            <p:nvPr/>
          </p:nvSpPr>
          <p:spPr>
            <a:xfrm>
              <a:off x="1348675" y="1288825"/>
              <a:ext cx="3312000" cy="1061100"/>
            </a:xfrm>
            <a:prstGeom prst="rect">
              <a:avLst/>
            </a:prstGeom>
            <a:solidFill>
              <a:schemeClr val="accent2"/>
            </a:solidFill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Malcolm owes Zoe 20m sats.</a:t>
              </a:r>
              <a:endParaRPr sz="18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But has to sign for 28m?!</a:t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54" name="Google Shape;154;p18"/>
            <p:cNvCxnSpPr>
              <a:stCxn id="153" idx="2"/>
            </p:cNvCxnSpPr>
            <p:nvPr/>
          </p:nvCxnSpPr>
          <p:spPr>
            <a:xfrm flipH="1">
              <a:off x="1985875" y="2349925"/>
              <a:ext cx="1018800" cy="1382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" name="Google Shape;155;p18"/>
            <p:cNvCxnSpPr/>
            <p:nvPr/>
          </p:nvCxnSpPr>
          <p:spPr>
            <a:xfrm>
              <a:off x="4694600" y="2084750"/>
              <a:ext cx="577800" cy="385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6" name="Google Shape;156;p18"/>
            <p:cNvSpPr/>
            <p:nvPr/>
          </p:nvSpPr>
          <p:spPr>
            <a:xfrm>
              <a:off x="5285125" y="2444200"/>
              <a:ext cx="1108200" cy="291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1196925" y="3757075"/>
              <a:ext cx="1108200" cy="291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SeedSigner: Womp, Womp… </a:t>
            </a:r>
            <a:r>
              <a:rPr lang="en"/>
              <a:t>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173" y="1491300"/>
            <a:ext cx="3068179" cy="2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643" y="1491300"/>
            <a:ext cx="3068179" cy="29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Malcolm’s perspective</a:t>
            </a:r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2" y="2906375"/>
            <a:ext cx="81372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25" y="978075"/>
            <a:ext cx="8098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0"/>
          <p:cNvCxnSpPr/>
          <p:nvPr/>
        </p:nvCxnSpPr>
        <p:spPr>
          <a:xfrm flipH="1" rot="10800000">
            <a:off x="2880250" y="2588425"/>
            <a:ext cx="2635800" cy="1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75" y="2192738"/>
            <a:ext cx="813725" cy="80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0"/>
          <p:cNvCxnSpPr>
            <a:endCxn id="173" idx="1"/>
          </p:cNvCxnSpPr>
          <p:nvPr/>
        </p:nvCxnSpPr>
        <p:spPr>
          <a:xfrm>
            <a:off x="5516175" y="2589550"/>
            <a:ext cx="1581900" cy="8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0"/>
          <p:cNvSpPr/>
          <p:nvPr/>
        </p:nvSpPr>
        <p:spPr>
          <a:xfrm>
            <a:off x="7098125" y="3698975"/>
            <a:ext cx="813600" cy="32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</a:t>
            </a:r>
            <a:endParaRPr/>
          </a:p>
        </p:txBody>
      </p:sp>
      <p:cxnSp>
        <p:nvCxnSpPr>
          <p:cNvPr id="176" name="Google Shape;176;p20"/>
          <p:cNvCxnSpPr>
            <a:endCxn id="175" idx="1"/>
          </p:cNvCxnSpPr>
          <p:nvPr/>
        </p:nvCxnSpPr>
        <p:spPr>
          <a:xfrm>
            <a:off x="5533325" y="2581175"/>
            <a:ext cx="1564800" cy="127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025" y="2752400"/>
            <a:ext cx="381950" cy="2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777225" y="3716200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23,983,498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7098125" y="30025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3,978,710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7098125" y="4019975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4,788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12" y="1382988"/>
            <a:ext cx="809825" cy="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777213" y="2192813"/>
            <a:ext cx="81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8,793,478</a:t>
            </a:r>
            <a:endParaRPr sz="9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3" name="Google Shape;183;p20"/>
          <p:cNvCxnSpPr>
            <a:endCxn id="170" idx="3"/>
          </p:cNvCxnSpPr>
          <p:nvPr/>
        </p:nvCxnSpPr>
        <p:spPr>
          <a:xfrm flipH="1">
            <a:off x="1590887" y="2602388"/>
            <a:ext cx="1314900" cy="708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4" name="Google Shape;184;p20"/>
          <p:cNvGrpSpPr/>
          <p:nvPr/>
        </p:nvGrpSpPr>
        <p:grpSpPr>
          <a:xfrm>
            <a:off x="1600725" y="1382988"/>
            <a:ext cx="6311000" cy="706112"/>
            <a:chOff x="1600725" y="1382988"/>
            <a:chExt cx="6311000" cy="706112"/>
          </a:xfrm>
        </p:grpSpPr>
        <p:cxnSp>
          <p:nvCxnSpPr>
            <p:cNvPr id="185" name="Google Shape;185;p20"/>
            <p:cNvCxnSpPr>
              <a:endCxn id="171" idx="1"/>
            </p:cNvCxnSpPr>
            <p:nvPr/>
          </p:nvCxnSpPr>
          <p:spPr>
            <a:xfrm flipH="1" rot="10800000">
              <a:off x="5541825" y="1382988"/>
              <a:ext cx="1558200" cy="402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lt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86" name="Google Shape;186;p20"/>
            <p:cNvSpPr txBox="1"/>
            <p:nvPr/>
          </p:nvSpPr>
          <p:spPr>
            <a:xfrm>
              <a:off x="7098125" y="1787900"/>
              <a:ext cx="813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8,793,478</a:t>
              </a:r>
              <a:b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b="1" lang="en" sz="9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20,000,000</a:t>
              </a:r>
              <a:endParaRPr b="1" sz="9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87" name="Google Shape;187;p20"/>
            <p:cNvCxnSpPr/>
            <p:nvPr/>
          </p:nvCxnSpPr>
          <p:spPr>
            <a:xfrm flipH="1" rot="10800000">
              <a:off x="1600725" y="1789488"/>
              <a:ext cx="3932700" cy="42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8" name="Google Shape;188;p20"/>
          <p:cNvGrpSpPr/>
          <p:nvPr/>
        </p:nvGrpSpPr>
        <p:grpSpPr>
          <a:xfrm>
            <a:off x="1588938" y="1382988"/>
            <a:ext cx="6322787" cy="1219413"/>
            <a:chOff x="1588938" y="1382988"/>
            <a:chExt cx="6322787" cy="1219413"/>
          </a:xfrm>
        </p:grpSpPr>
        <p:cxnSp>
          <p:nvCxnSpPr>
            <p:cNvPr id="189" name="Google Shape;189;p20"/>
            <p:cNvCxnSpPr>
              <a:endCxn id="171" idx="1"/>
            </p:cNvCxnSpPr>
            <p:nvPr/>
          </p:nvCxnSpPr>
          <p:spPr>
            <a:xfrm flipH="1" rot="10800000">
              <a:off x="5520525" y="1382988"/>
              <a:ext cx="1579500" cy="12024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20"/>
            <p:cNvCxnSpPr/>
            <p:nvPr/>
          </p:nvCxnSpPr>
          <p:spPr>
            <a:xfrm>
              <a:off x="1588938" y="1787900"/>
              <a:ext cx="1308300" cy="8145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" name="Google Shape;191;p20"/>
            <p:cNvSpPr txBox="1"/>
            <p:nvPr/>
          </p:nvSpPr>
          <p:spPr>
            <a:xfrm>
              <a:off x="7098125" y="1787900"/>
              <a:ext cx="813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28,793,478</a:t>
              </a:r>
              <a:endParaRPr sz="9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192" name="Google Shape;192;p20"/>
          <p:cNvCxnSpPr/>
          <p:nvPr/>
        </p:nvCxnSpPr>
        <p:spPr>
          <a:xfrm flipH="1" rot="10800000">
            <a:off x="5563250" y="2020425"/>
            <a:ext cx="1600500" cy="560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Work-in-Progress: SeedSigner payjoin send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6463" l="0" r="10849" t="6428"/>
          <a:stretch/>
        </p:blipFill>
        <p:spPr>
          <a:xfrm>
            <a:off x="3258188" y="1576950"/>
            <a:ext cx="2627624" cy="25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